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4353" r:id="rId1"/>
  </p:sldMasterIdLst>
  <p:notesMasterIdLst>
    <p:notesMasterId r:id="rId9"/>
  </p:notesMasterIdLst>
  <p:sldIdLst>
    <p:sldId id="341" r:id="rId2"/>
    <p:sldId id="354" r:id="rId3"/>
    <p:sldId id="336" r:id="rId4"/>
    <p:sldId id="342" r:id="rId5"/>
    <p:sldId id="343" r:id="rId6"/>
    <p:sldId id="358" r:id="rId7"/>
    <p:sldId id="356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94CABB0A-BABF-4C7E-8477-12EA3CC136D8}">
          <p14:sldIdLst>
            <p14:sldId id="341"/>
            <p14:sldId id="354"/>
            <p14:sldId id="336"/>
            <p14:sldId id="342"/>
            <p14:sldId id="343"/>
            <p14:sldId id="358"/>
            <p14:sldId id="356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515" autoAdjust="0"/>
    <p:restoredTop sz="94660"/>
  </p:normalViewPr>
  <p:slideViewPr>
    <p:cSldViewPr snapToGrid="0">
      <p:cViewPr varScale="1">
        <p:scale>
          <a:sx n="63" d="100"/>
          <a:sy n="63" d="100"/>
        </p:scale>
        <p:origin x="84" y="2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575A23-8854-4BE2-BB7F-6B245A1C2E2C}" type="datetimeFigureOut">
              <a:rPr lang="en-US" smtClean="0"/>
              <a:t>3/31/2025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687DC4-BA37-4759-8DCB-AAFC447356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60938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3/31/2025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63894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3/31/2025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1286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3/31/2025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7998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3/31/2025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6183552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3/31/2025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64869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3/31/2025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568775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3/31/2025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54868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3/31/2025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376459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3/31/2025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19184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3/31/2025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97408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3/31/2025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62953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3/31/2025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80437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3/31/2025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23851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3/31/2025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52675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3/31/2025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80146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3/31/2025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55456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3/31/2025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10428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48A87A34-81AB-432B-8DAE-1953F412C126}" type="datetimeFigureOut">
              <a:rPr lang="en-US" smtClean="0"/>
              <a:pPr/>
              <a:t>3/31/2025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557373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4354" r:id="rId1"/>
    <p:sldLayoutId id="2147484355" r:id="rId2"/>
    <p:sldLayoutId id="2147484356" r:id="rId3"/>
    <p:sldLayoutId id="2147484357" r:id="rId4"/>
    <p:sldLayoutId id="2147484358" r:id="rId5"/>
    <p:sldLayoutId id="2147484359" r:id="rId6"/>
    <p:sldLayoutId id="2147484360" r:id="rId7"/>
    <p:sldLayoutId id="2147484361" r:id="rId8"/>
    <p:sldLayoutId id="2147484362" r:id="rId9"/>
    <p:sldLayoutId id="2147484363" r:id="rId10"/>
    <p:sldLayoutId id="2147484364" r:id="rId11"/>
    <p:sldLayoutId id="2147484365" r:id="rId12"/>
    <p:sldLayoutId id="2147484366" r:id="rId13"/>
    <p:sldLayoutId id="2147484367" r:id="rId14"/>
    <p:sldLayoutId id="2147484368" r:id="rId15"/>
    <p:sldLayoutId id="2147484369" r:id="rId16"/>
    <p:sldLayoutId id="2147484370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ridgespan.org/insights/library/organizational-effectiveness/unproductive-meetings-maybe-its-your-agenda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ublicdomainpictures.net/view-image.php?image=20848&amp;picture=dollars-background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sBhzpZD8i8s" TargetMode="External"/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60000"/>
                <a:lumOff val="4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0919AD6A-5786-4748-9E23-E0FB3DB437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41939" y="850343"/>
            <a:ext cx="8610600" cy="1293028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lgerian" panose="04020705040A02060702" pitchFamily="82" charset="0"/>
              </a:rPr>
              <a:t>Jermyn Borough 	Council Meeting</a:t>
            </a:r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F51C3E7-1764-4ED1-8D38-1FD521143EF6}"/>
              </a:ext>
            </a:extLst>
          </p:cNvPr>
          <p:cNvSpPr txBox="1"/>
          <p:nvPr/>
        </p:nvSpPr>
        <p:spPr>
          <a:xfrm>
            <a:off x="2922954" y="3244334"/>
            <a:ext cx="6096000" cy="1107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6600" dirty="0">
                <a:solidFill>
                  <a:schemeClr val="bg1"/>
                </a:solidFill>
                <a:latin typeface="Algerian" panose="04020705040A02060702" pitchFamily="82" charset="0"/>
              </a:rPr>
              <a:t>03/31/2025</a:t>
            </a:r>
            <a:endParaRPr lang="en-US" sz="6600" dirty="0"/>
          </a:p>
        </p:txBody>
      </p:sp>
    </p:spTree>
    <p:extLst>
      <p:ext uri="{BB962C8B-B14F-4D97-AF65-F5344CB8AC3E}">
        <p14:creationId xmlns:p14="http://schemas.microsoft.com/office/powerpoint/2010/main" val="21205307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60000"/>
                <a:lumOff val="4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D324B2-BDF5-40AA-A38A-AF59FB9CB7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31500" y="334782"/>
            <a:ext cx="8534400" cy="957123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  <a:latin typeface="Copperplate Gothic Bold" panose="020E0705020206020404" pitchFamily="34" charset="0"/>
              </a:rPr>
              <a:t>Meeting Agenda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9E0C47B-86FD-46F5-A8B6-57F331DC08A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8108972" y="1462246"/>
            <a:ext cx="2667000" cy="26670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4A4966AB-63E6-46ED-B71A-3054C8B98BA4}"/>
              </a:ext>
            </a:extLst>
          </p:cNvPr>
          <p:cNvSpPr txBox="1"/>
          <p:nvPr/>
        </p:nvSpPr>
        <p:spPr>
          <a:xfrm>
            <a:off x="2906583" y="989925"/>
            <a:ext cx="5202389" cy="483568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ctr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1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March </a:t>
            </a:r>
            <a:r>
              <a:rPr lang="en-US" sz="12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31</a:t>
            </a:r>
            <a:r>
              <a:rPr lang="en-US" sz="1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2025</a:t>
            </a:r>
          </a:p>
          <a:p>
            <a:pPr marL="0" marR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1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342900" marR="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US" sz="1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CALL TO ORDER</a:t>
            </a:r>
          </a:p>
          <a:p>
            <a:pPr marL="342900" marR="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US" sz="1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PLEDGE OF ALLEGIANCE</a:t>
            </a:r>
          </a:p>
          <a:p>
            <a:pPr marL="342900" marR="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US" sz="1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ROLLS CALL</a:t>
            </a:r>
          </a:p>
          <a:p>
            <a:pPr marL="342900" marR="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US" sz="1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PREVIOUS MEETING MINUTES</a:t>
            </a:r>
            <a:endParaRPr lang="en-US" sz="12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US" sz="1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TREASURER REPORT/BILLS PAYABLE</a:t>
            </a:r>
            <a:endParaRPr lang="en-US" sz="12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US" sz="1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SECRETARY REPORT</a:t>
            </a:r>
            <a:endParaRPr lang="en-US" sz="12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US" sz="1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CORRESPONDENCE</a:t>
            </a:r>
            <a:endParaRPr lang="en-US" sz="12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US" sz="1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PUBLIC COMMENT</a:t>
            </a:r>
            <a:endParaRPr lang="en-US" sz="12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US" sz="1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PROFESSIONAL REPORTS-POLICE, FIRE, SOLICITOR, ZONING, ENGINEER, TAX COLLECTOR, MAYOR</a:t>
            </a:r>
            <a:endParaRPr lang="en-US" sz="12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US" sz="1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COMMITTEE REPORTS-SAFETY, PLANNING, FINANCE, SHADE TREE, REC, </a:t>
            </a:r>
            <a:r>
              <a:rPr lang="en-US" sz="14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MS4</a:t>
            </a:r>
            <a:r>
              <a:rPr lang="en-US" sz="1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DPW</a:t>
            </a:r>
            <a:endParaRPr lang="en-US" sz="12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US" sz="1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BID OPENING FOR JERMYN PAVING PROJECT </a:t>
            </a:r>
            <a:endParaRPr lang="en-US" sz="12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US" sz="1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IRON NEBULA IT</a:t>
            </a:r>
            <a:endParaRPr lang="en-US" sz="12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US" sz="1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RESOLUTION AUTISTIC SIGNS LACKAWANNA AVE.</a:t>
            </a:r>
            <a:endParaRPr lang="en-US" sz="12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US" sz="14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NORLACK</a:t>
            </a:r>
            <a:r>
              <a:rPr lang="en-US" sz="1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MEETING</a:t>
            </a:r>
            <a:endParaRPr lang="en-US" sz="12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US" sz="1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NEW BUSINESS</a:t>
            </a:r>
            <a:endParaRPr lang="en-US" sz="12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6350" marR="0" indent="-6350" algn="ctr">
              <a:lnSpc>
                <a:spcPct val="107000"/>
              </a:lnSpc>
              <a:spcBef>
                <a:spcPts val="0"/>
              </a:spcBef>
              <a:spcAft>
                <a:spcPts val="1015"/>
              </a:spcAft>
            </a:pPr>
            <a:endParaRPr lang="en-US" sz="1400" b="1" kern="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71602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60000"/>
                <a:lumOff val="4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2516EA58-C05A-4187-861D-AEF94D6297D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763481" y="4588084"/>
            <a:ext cx="10644326" cy="2123434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8EA39CFE-CA01-42EB-B84B-4BCC08CFB209}"/>
              </a:ext>
            </a:extLst>
          </p:cNvPr>
          <p:cNvSpPr/>
          <p:nvPr/>
        </p:nvSpPr>
        <p:spPr>
          <a:xfrm>
            <a:off x="2936146" y="494950"/>
            <a:ext cx="610718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>
                <a:solidFill>
                  <a:schemeClr val="bg1"/>
                </a:solidFill>
                <a:latin typeface="Copperplate Gothic Bold" panose="020E0705020206020404" pitchFamily="34" charset="0"/>
              </a:rPr>
              <a:t>Treasurer’s report</a:t>
            </a:r>
            <a:endParaRPr lang="en-US" sz="4000" dirty="0">
              <a:solidFill>
                <a:schemeClr val="bg1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0C5F2A5-3600-4828-90CD-8C79B16E0CE7}"/>
              </a:ext>
            </a:extLst>
          </p:cNvPr>
          <p:cNvSpPr txBox="1"/>
          <p:nvPr/>
        </p:nvSpPr>
        <p:spPr>
          <a:xfrm>
            <a:off x="2464732" y="1171764"/>
            <a:ext cx="6744749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000" dirty="0">
                <a:solidFill>
                  <a:schemeClr val="bg1"/>
                </a:solidFill>
                <a:latin typeface="Arial" panose="020B0604020202020204" pitchFamily="34" charset="0"/>
              </a:rPr>
              <a:t>3/31/2025</a:t>
            </a:r>
            <a:endParaRPr lang="en-US" sz="2000" b="0" i="0" u="none" strike="noStrike" baseline="0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algn="ctr"/>
            <a:r>
              <a:rPr lang="en-US" sz="20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ASSETS</a:t>
            </a:r>
          </a:p>
          <a:p>
            <a:pPr algn="l"/>
            <a:endParaRPr lang="en-US" sz="2000" b="0" i="0" u="none" strike="noStrike" baseline="0" dirty="0">
              <a:latin typeface="Arial" panose="020B060402020202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98C9768-25E0-44EE-BF74-B1C9C67B89D6}"/>
              </a:ext>
            </a:extLst>
          </p:cNvPr>
          <p:cNvSpPr txBox="1"/>
          <p:nvPr/>
        </p:nvSpPr>
        <p:spPr>
          <a:xfrm>
            <a:off x="2464732" y="1903516"/>
            <a:ext cx="6094520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Checking/Savings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American Rescue Plan Fund 	94,582.19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Capital Reserve - DPW 		1,083.69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Capital Reserve - Police 		6,409.82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Crime Watch Fund 			222.69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General Fund - Community 	34,435.46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General Fund - </a:t>
            </a:r>
            <a:r>
              <a:rPr lang="en-US" sz="1800" b="0" i="0" u="none" strike="noStrike" baseline="0" dirty="0" err="1">
                <a:solidFill>
                  <a:schemeClr val="bg1"/>
                </a:solidFill>
                <a:latin typeface="Arial" panose="020B0604020202020204" pitchFamily="34" charset="0"/>
              </a:rPr>
              <a:t>FNB</a:t>
            </a:r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 			3,723.67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Holiday Lights Fund 			400.59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10692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60000"/>
                <a:lumOff val="4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EA39CFE-CA01-42EB-B84B-4BCC08CFB209}"/>
              </a:ext>
            </a:extLst>
          </p:cNvPr>
          <p:cNvSpPr/>
          <p:nvPr/>
        </p:nvSpPr>
        <p:spPr>
          <a:xfrm>
            <a:off x="2936144" y="255799"/>
            <a:ext cx="610718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>
                <a:solidFill>
                  <a:schemeClr val="bg1"/>
                </a:solidFill>
                <a:latin typeface="Copperplate Gothic Bold" panose="020E0705020206020404" pitchFamily="34" charset="0"/>
              </a:rPr>
              <a:t>Treasurer’s report</a:t>
            </a:r>
            <a:endParaRPr lang="en-US" sz="4000" dirty="0">
              <a:solidFill>
                <a:schemeClr val="bg1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0C5F2A5-3600-4828-90CD-8C79B16E0CE7}"/>
              </a:ext>
            </a:extLst>
          </p:cNvPr>
          <p:cNvSpPr txBox="1"/>
          <p:nvPr/>
        </p:nvSpPr>
        <p:spPr>
          <a:xfrm>
            <a:off x="1939683" y="963685"/>
            <a:ext cx="8100105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4000" b="0" i="0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endParaRPr lang="en-US" sz="4000" b="1" i="0" u="none" strike="noStrike" baseline="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7034A90-AC52-4004-A507-AC6F3D80C1FD}"/>
              </a:ext>
            </a:extLst>
          </p:cNvPr>
          <p:cNvSpPr txBox="1"/>
          <p:nvPr/>
        </p:nvSpPr>
        <p:spPr>
          <a:xfrm>
            <a:off x="3118281" y="1720840"/>
            <a:ext cx="6094520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Investment - General Fund 	1,129.45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Investment - Liquid Fuels 		24,868.09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Investment - Paving Fund 		1,141.20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Investment - Recycling 		124.72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Investment - Refuse 			177.85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Liquid Fuels - </a:t>
            </a:r>
            <a:r>
              <a:rPr lang="en-US" sz="1800" b="0" i="0" u="none" strike="noStrike" baseline="0" dirty="0" err="1">
                <a:solidFill>
                  <a:schemeClr val="bg1"/>
                </a:solidFill>
                <a:latin typeface="Arial" panose="020B0604020202020204" pitchFamily="34" charset="0"/>
              </a:rPr>
              <a:t>FNB</a:t>
            </a:r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 			61,458.41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Petty Cash 					194.00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Recreations Fund 			29,637.15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Recycling - Community 		6,396.07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Refuse Checking - </a:t>
            </a:r>
            <a:r>
              <a:rPr lang="en-US" sz="1800" b="0" i="0" u="none" strike="noStrike" baseline="0" dirty="0" err="1">
                <a:solidFill>
                  <a:schemeClr val="bg1"/>
                </a:solidFill>
                <a:latin typeface="Arial" panose="020B0604020202020204" pitchFamily="34" charset="0"/>
              </a:rPr>
              <a:t>FNB</a:t>
            </a:r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 		28,338.84</a:t>
            </a:r>
          </a:p>
          <a:p>
            <a:pPr algn="l"/>
            <a:endParaRPr lang="en-US" sz="1800" b="0" i="0" u="none" strike="noStrike" baseline="0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Total Checking/Savings 		294,323.89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18624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60000"/>
                <a:lumOff val="4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EA39CFE-CA01-42EB-B84B-4BCC08CFB209}"/>
              </a:ext>
            </a:extLst>
          </p:cNvPr>
          <p:cNvSpPr/>
          <p:nvPr/>
        </p:nvSpPr>
        <p:spPr>
          <a:xfrm>
            <a:off x="2936144" y="255799"/>
            <a:ext cx="610718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>
                <a:solidFill>
                  <a:schemeClr val="bg1"/>
                </a:solidFill>
                <a:latin typeface="Copperplate Gothic Bold" panose="020E0705020206020404" pitchFamily="34" charset="0"/>
              </a:rPr>
              <a:t>Treasurer’s report</a:t>
            </a:r>
            <a:endParaRPr lang="en-US" sz="4000" dirty="0">
              <a:solidFill>
                <a:schemeClr val="bg1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FE4F200-B419-4175-A04A-F79DD4FA4219}"/>
              </a:ext>
            </a:extLst>
          </p:cNvPr>
          <p:cNvSpPr txBox="1"/>
          <p:nvPr/>
        </p:nvSpPr>
        <p:spPr>
          <a:xfrm>
            <a:off x="1146898" y="2764477"/>
            <a:ext cx="912722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200000 · Accounts Payable 	15,779.27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Calibri" panose="020F0502020204030204" pitchFamily="34" charset="0"/>
              </a:rPr>
              <a:t>			</a:t>
            </a:r>
          </a:p>
          <a:p>
            <a:pPr algn="ctr"/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Calibri" panose="020F0502020204030204" pitchFamily="34" charset="0"/>
              </a:rPr>
              <a:t>Long Term Debt      80,180.58</a:t>
            </a:r>
            <a:endParaRPr lang="en-US" sz="32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29818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F3ADC4F6-1866-43C5-838C-7767317334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5400" dirty="0">
                <a:solidFill>
                  <a:schemeClr val="bg2">
                    <a:lumMod val="75000"/>
                  </a:schemeClr>
                </a:solidFill>
              </a:rPr>
              <a:t>MS4 Minute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2C3E358A-3D64-4E32-A41E-5B32D6269A5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https://</a:t>
            </a:r>
            <a:r>
              <a:rPr lang="en-US" dirty="0" err="1">
                <a:hlinkClick r:id="rId2"/>
              </a:rPr>
              <a:t>www.youtube.com</a:t>
            </a:r>
            <a:r>
              <a:rPr lang="en-US" dirty="0">
                <a:hlinkClick r:id="rId2"/>
              </a:rPr>
              <a:t>/</a:t>
            </a:r>
            <a:r>
              <a:rPr lang="en-US" dirty="0" err="1">
                <a:hlinkClick r:id="rId2"/>
              </a:rPr>
              <a:t>watch?v</a:t>
            </a:r>
            <a:r>
              <a:rPr lang="en-US" dirty="0">
                <a:hlinkClick r:id="rId2"/>
              </a:rPr>
              <a:t>=</a:t>
            </a:r>
            <a:r>
              <a:rPr lang="en-US" dirty="0" err="1">
                <a:hlinkClick r:id="rId2"/>
              </a:rPr>
              <a:t>sBhzpZD8i8s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42131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60000"/>
                <a:lumOff val="4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6238BF8B-0DF7-4ACE-B1F3-847B344ADA0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31234" y="519952"/>
            <a:ext cx="9329531" cy="56251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1370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16408</TotalTime>
  <Words>246</Words>
  <Application>Microsoft Office PowerPoint</Application>
  <PresentationFormat>Widescreen</PresentationFormat>
  <Paragraphs>50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5" baseType="lpstr">
      <vt:lpstr>Algerian</vt:lpstr>
      <vt:lpstr>Arial</vt:lpstr>
      <vt:lpstr>Calibri</vt:lpstr>
      <vt:lpstr>Century Gothic</vt:lpstr>
      <vt:lpstr>Copperplate Gothic Bold</vt:lpstr>
      <vt:lpstr>Symbol</vt:lpstr>
      <vt:lpstr>Wingdings 3</vt:lpstr>
      <vt:lpstr>Slice</vt:lpstr>
      <vt:lpstr>Jermyn Borough  Council Meeting</vt:lpstr>
      <vt:lpstr>Meeting Agenda</vt:lpstr>
      <vt:lpstr>PowerPoint Presentation</vt:lpstr>
      <vt:lpstr>PowerPoint Presentation</vt:lpstr>
      <vt:lpstr>PowerPoint Presentation</vt:lpstr>
      <vt:lpstr>MS4 Minute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Jermyn Borough Council Meeting</dc:title>
  <dc:creator>Dan Markey</dc:creator>
  <cp:lastModifiedBy>Shannon Lee</cp:lastModifiedBy>
  <cp:revision>270</cp:revision>
  <dcterms:created xsi:type="dcterms:W3CDTF">2019-10-03T16:39:17Z</dcterms:created>
  <dcterms:modified xsi:type="dcterms:W3CDTF">2025-03-31T13:40:30Z</dcterms:modified>
</cp:coreProperties>
</file>